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4"/>
  </p:notesMasterIdLst>
  <p:handoutMasterIdLst>
    <p:handoutMasterId r:id="rId45"/>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321" r:id="rId39"/>
    <p:sldId id="288" r:id="rId40"/>
    <p:sldId id="289" r:id="rId41"/>
    <p:sldId id="320" r:id="rId42"/>
    <p:sldId id="329" r:id="rId4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6C6C9E-F110-4A31-8404-6F5CD80DC1C4}" v="21" dt="2022-07-12T15:47:45.198"/>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59" d="100"/>
          <a:sy n="59" d="100"/>
        </p:scale>
        <p:origin x="136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7/12/2022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png>
</file>

<file path=ppt/media/image20.jpeg>
</file>

<file path=ppt/media/image21.jpeg>
</file>

<file path=ppt/media/image22.png>
</file>

<file path=ppt/media/image23.png>
</file>

<file path=ppt/media/image24.jpeg>
</file>

<file path=ppt/media/image3.png>
</file>

<file path=ppt/media/image4.jpe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7/12/2022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After the correct import of the data, some questions regarding the data were answered, such as success rate, which rocket was more successful, main orbits launched and later saved the csv externally.</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a:rPr>
              <a:t>scatter plots were performed between the variables,</a:t>
            </a:r>
          </a:p>
          <a:p>
            <a:pPr>
              <a:lnSpc>
                <a:spcPct val="100000"/>
              </a:lnSpc>
              <a:spcBef>
                <a:spcPts val="1400"/>
              </a:spcBef>
            </a:pPr>
            <a:r>
              <a:rPr lang="en-US" sz="2200" dirty="0" err="1">
                <a:solidFill>
                  <a:schemeClr val="accent3">
                    <a:lumMod val="25000"/>
                  </a:schemeClr>
                </a:solidFill>
                <a:latin typeface="Abadi"/>
              </a:rPr>
              <a:t>FlightNumber</a:t>
            </a:r>
            <a:r>
              <a:rPr lang="en-US" sz="2200" dirty="0">
                <a:solidFill>
                  <a:schemeClr val="accent3">
                    <a:lumMod val="25000"/>
                  </a:schemeClr>
                </a:solidFill>
                <a:latin typeface="Abadi"/>
              </a:rPr>
              <a:t> vs. </a:t>
            </a:r>
            <a:r>
              <a:rPr lang="en-US" sz="2200" dirty="0" err="1">
                <a:solidFill>
                  <a:schemeClr val="accent3">
                    <a:lumMod val="25000"/>
                  </a:schemeClr>
                </a:solidFill>
                <a:latin typeface="Abadi"/>
              </a:rPr>
              <a:t>PayloadMass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Payload and Orbit type</a:t>
            </a:r>
          </a:p>
          <a:p>
            <a:pPr>
              <a:lnSpc>
                <a:spcPct val="100000"/>
              </a:lnSpc>
              <a:spcBef>
                <a:spcPts val="1400"/>
              </a:spcBef>
            </a:pPr>
            <a:r>
              <a:rPr lang="en-US" sz="2200" dirty="0">
                <a:solidFill>
                  <a:schemeClr val="accent3">
                    <a:lumMod val="25000"/>
                  </a:schemeClr>
                </a:solidFill>
                <a:latin typeface="Abadi"/>
              </a:rPr>
              <a:t>success rate of each orbit type</a:t>
            </a:r>
          </a:p>
          <a:p>
            <a:pPr>
              <a:lnSpc>
                <a:spcPct val="100000"/>
              </a:lnSpc>
              <a:spcBef>
                <a:spcPts val="1400"/>
              </a:spcBef>
            </a:pPr>
            <a:r>
              <a:rPr lang="en-US" sz="2200" dirty="0">
                <a:solidFill>
                  <a:schemeClr val="accent3">
                    <a:lumMod val="25000"/>
                  </a:schemeClr>
                </a:solidFill>
                <a:latin typeface="Abadi"/>
              </a:rPr>
              <a:t>among others, in order to obtain how the variables behave among themselves.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p>
          <a:p>
            <a:pPr>
              <a:lnSpc>
                <a:spcPct val="100000"/>
              </a:lnSpc>
              <a:spcBef>
                <a:spcPts val="1400"/>
              </a:spcBef>
            </a:pPr>
            <a:r>
              <a:rPr lang="en-US" sz="2200" dirty="0">
                <a:solidFill>
                  <a:schemeClr val="accent3">
                    <a:lumMod val="25000"/>
                  </a:schemeClr>
                </a:solidFill>
                <a:latin typeface="Abadi" panose="020B0604020104020204" pitchFamily="34" charset="0"/>
              </a:rPr>
              <a:t>import of the csv file in the IBM cloud, then using the loaded data, analyzes such as payload mass carried by booster version F9 v1.1 were performed</a:t>
            </a:r>
          </a:p>
          <a:p>
            <a:pPr>
              <a:lnSpc>
                <a:spcPct val="100000"/>
              </a:lnSpc>
              <a:spcBef>
                <a:spcPts val="1400"/>
              </a:spcBef>
            </a:pPr>
            <a:r>
              <a:rPr lang="en-US" sz="2200" dirty="0">
                <a:solidFill>
                  <a:schemeClr val="accent3">
                    <a:lumMod val="25000"/>
                  </a:schemeClr>
                </a:solidFill>
                <a:latin typeface="Abadi" panose="020B0604020104020204" pitchFamily="34" charset="0"/>
              </a:rPr>
              <a:t>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https://github.com/jeferson3587/coursera/blob/2bf50629ff63c2749c5bbd697330234d025a2675/jupyter-labs-eda-sql-coursera.ipynb</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loading the data, panda and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were used, the data was treated in order to clean and organize them, the skit-learn library was used to create the models, train and test the models, executing the accuracy them in order to verify if such a model is really good.</a:t>
            </a:r>
          </a:p>
          <a:p>
            <a:r>
              <a:rPr lang="en-US" dirty="0"/>
              <a:t>https://github.com/jeferson3587/coursera/blob/2bf50629ff63c2749c5bbd697330234d025a2675/SpaceX_Machine%20Learning%20Prediction_Part_5.ipynb</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1136527"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Imagem 5" descr="Interface gráfica do usuário, Texto, Aplicativo&#10;&#10;Descrição gerada automaticamente">
            <a:extLst>
              <a:ext uri="{FF2B5EF4-FFF2-40B4-BE49-F238E27FC236}">
                <a16:creationId xmlns:a16="http://schemas.microsoft.com/office/drawing/2014/main" id="{0A630614-50BC-20F0-13DA-88D8838FF11B}"/>
              </a:ext>
            </a:extLst>
          </p:cNvPr>
          <p:cNvPicPr>
            <a:picLocks noChangeAspect="1"/>
          </p:cNvPicPr>
          <p:nvPr/>
        </p:nvPicPr>
        <p:blipFill>
          <a:blip r:embed="rId3"/>
          <a:stretch>
            <a:fillRect/>
          </a:stretch>
        </p:blipFill>
        <p:spPr>
          <a:xfrm>
            <a:off x="1107292" y="3086100"/>
            <a:ext cx="9387003" cy="293947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10687961" cy="4357454"/>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8" name="Imagem 7" descr="Interface gráfica do usuário, Texto, Aplicativo, Email&#10;&#10;Descrição gerada automaticamente">
            <a:extLst>
              <a:ext uri="{FF2B5EF4-FFF2-40B4-BE49-F238E27FC236}">
                <a16:creationId xmlns:a16="http://schemas.microsoft.com/office/drawing/2014/main" id="{597FA6B5-A5F9-C07C-C247-80760325AE85}"/>
              </a:ext>
            </a:extLst>
          </p:cNvPr>
          <p:cNvPicPr>
            <a:picLocks noChangeAspect="1"/>
          </p:cNvPicPr>
          <p:nvPr/>
        </p:nvPicPr>
        <p:blipFill>
          <a:blip r:embed="rId3"/>
          <a:stretch>
            <a:fillRect/>
          </a:stretch>
        </p:blipFill>
        <p:spPr>
          <a:xfrm>
            <a:off x="915080" y="3065501"/>
            <a:ext cx="10370531" cy="2960072"/>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82114"/>
            <a:ext cx="1142198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6"/>
            <a:ext cx="10937575"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Imagem 5" descr="Interface gráfica do usuário, Texto, Aplicativo, Email&#10;&#10;Descrição gerada automaticamente">
            <a:extLst>
              <a:ext uri="{FF2B5EF4-FFF2-40B4-BE49-F238E27FC236}">
                <a16:creationId xmlns:a16="http://schemas.microsoft.com/office/drawing/2014/main" id="{5370176F-4A7A-7FE0-1EDD-B2986BBFA349}"/>
              </a:ext>
            </a:extLst>
          </p:cNvPr>
          <p:cNvPicPr>
            <a:picLocks noChangeAspect="1"/>
          </p:cNvPicPr>
          <p:nvPr/>
        </p:nvPicPr>
        <p:blipFill>
          <a:blip r:embed="rId3"/>
          <a:stretch>
            <a:fillRect/>
          </a:stretch>
        </p:blipFill>
        <p:spPr>
          <a:xfrm>
            <a:off x="1093861" y="3052419"/>
            <a:ext cx="9867900" cy="28289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Imagem 5" descr="Interface gráfica do usuário, Texto, Aplicativo, Email&#10;&#10;Descrição gerada automaticamente">
            <a:extLst>
              <a:ext uri="{FF2B5EF4-FFF2-40B4-BE49-F238E27FC236}">
                <a16:creationId xmlns:a16="http://schemas.microsoft.com/office/drawing/2014/main" id="{7641656A-75CE-EA3E-48B4-386A705790EF}"/>
              </a:ext>
            </a:extLst>
          </p:cNvPr>
          <p:cNvPicPr>
            <a:picLocks noChangeAspect="1"/>
          </p:cNvPicPr>
          <p:nvPr/>
        </p:nvPicPr>
        <p:blipFill>
          <a:blip r:embed="rId3"/>
          <a:stretch>
            <a:fillRect/>
          </a:stretch>
        </p:blipFill>
        <p:spPr>
          <a:xfrm>
            <a:off x="1246261" y="3049588"/>
            <a:ext cx="9563100" cy="28194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10515600"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Imagem 5" descr="Interface gráfica do usuário, Texto, Aplicativo, Email&#10;&#10;Descrição gerada automaticamente">
            <a:extLst>
              <a:ext uri="{FF2B5EF4-FFF2-40B4-BE49-F238E27FC236}">
                <a16:creationId xmlns:a16="http://schemas.microsoft.com/office/drawing/2014/main" id="{5C12DD97-1FB1-EAF7-FFD4-29E52EB4E068}"/>
              </a:ext>
            </a:extLst>
          </p:cNvPr>
          <p:cNvPicPr>
            <a:picLocks noChangeAspect="1"/>
          </p:cNvPicPr>
          <p:nvPr/>
        </p:nvPicPr>
        <p:blipFill>
          <a:blip r:embed="rId3"/>
          <a:stretch>
            <a:fillRect/>
          </a:stretch>
        </p:blipFill>
        <p:spPr>
          <a:xfrm>
            <a:off x="1218441" y="3009900"/>
            <a:ext cx="8848725" cy="243840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Imagem 5" descr="Interface gráfica do usuário, Texto, Aplicativo, Email&#10;&#10;Descrição gerada automaticamente">
            <a:extLst>
              <a:ext uri="{FF2B5EF4-FFF2-40B4-BE49-F238E27FC236}">
                <a16:creationId xmlns:a16="http://schemas.microsoft.com/office/drawing/2014/main" id="{E2F80EFC-FAC7-BDE9-D07C-989FCCCD17DB}"/>
              </a:ext>
            </a:extLst>
          </p:cNvPr>
          <p:cNvPicPr>
            <a:picLocks noChangeAspect="1"/>
          </p:cNvPicPr>
          <p:nvPr/>
        </p:nvPicPr>
        <p:blipFill>
          <a:blip r:embed="rId3"/>
          <a:stretch>
            <a:fillRect/>
          </a:stretch>
        </p:blipFill>
        <p:spPr>
          <a:xfrm>
            <a:off x="639690" y="3111272"/>
            <a:ext cx="10782300" cy="279082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Imagem 5" descr="Interface gráfica do usuário, Texto, Aplicativo, Email, Teams&#10;&#10;Descrição gerada automaticamente">
            <a:extLst>
              <a:ext uri="{FF2B5EF4-FFF2-40B4-BE49-F238E27FC236}">
                <a16:creationId xmlns:a16="http://schemas.microsoft.com/office/drawing/2014/main" id="{D9D71942-C4B2-26D9-6E7E-2E3151E1F0F2}"/>
              </a:ext>
            </a:extLst>
          </p:cNvPr>
          <p:cNvPicPr>
            <a:picLocks noChangeAspect="1"/>
          </p:cNvPicPr>
          <p:nvPr/>
        </p:nvPicPr>
        <p:blipFill>
          <a:blip r:embed="rId3"/>
          <a:stretch>
            <a:fillRect/>
          </a:stretch>
        </p:blipFill>
        <p:spPr>
          <a:xfrm>
            <a:off x="918403" y="3053443"/>
            <a:ext cx="10301147" cy="239875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Imagem 5" descr="Interface gráfica do usuário, Texto, Aplicativo, Email, Teams&#10;&#10;Descrição gerada automaticamente">
            <a:extLst>
              <a:ext uri="{FF2B5EF4-FFF2-40B4-BE49-F238E27FC236}">
                <a16:creationId xmlns:a16="http://schemas.microsoft.com/office/drawing/2014/main" id="{27C78D3F-F3D9-67B1-8557-493019BD6CFC}"/>
              </a:ext>
            </a:extLst>
          </p:cNvPr>
          <p:cNvPicPr>
            <a:picLocks noChangeAspect="1"/>
          </p:cNvPicPr>
          <p:nvPr/>
        </p:nvPicPr>
        <p:blipFill>
          <a:blip r:embed="rId3"/>
          <a:stretch>
            <a:fillRect/>
          </a:stretch>
        </p:blipFill>
        <p:spPr>
          <a:xfrm>
            <a:off x="1219199" y="3251923"/>
            <a:ext cx="9296400" cy="220027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Imagem 5" descr="Interface gráfica do usuário, Texto, Aplicativo, Email, Teams&#10;&#10;Descrição gerada automaticamente">
            <a:extLst>
              <a:ext uri="{FF2B5EF4-FFF2-40B4-BE49-F238E27FC236}">
                <a16:creationId xmlns:a16="http://schemas.microsoft.com/office/drawing/2014/main" id="{84FF59E9-8DF2-0A8A-449D-42E58824A4CC}"/>
              </a:ext>
            </a:extLst>
          </p:cNvPr>
          <p:cNvPicPr>
            <a:picLocks noChangeAspect="1"/>
          </p:cNvPicPr>
          <p:nvPr/>
        </p:nvPicPr>
        <p:blipFill>
          <a:blip r:embed="rId3"/>
          <a:stretch>
            <a:fillRect/>
          </a:stretch>
        </p:blipFill>
        <p:spPr>
          <a:xfrm>
            <a:off x="539035" y="3069772"/>
            <a:ext cx="10076493" cy="2824842"/>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Imagem 2" descr="Interface gráfica do usuário, Texto, Aplicativo, Email&#10;&#10;Descrição gerada automaticamente">
            <a:extLst>
              <a:ext uri="{FF2B5EF4-FFF2-40B4-BE49-F238E27FC236}">
                <a16:creationId xmlns:a16="http://schemas.microsoft.com/office/drawing/2014/main" id="{155D0B10-92ED-F1D2-730D-33D682987F41}"/>
              </a:ext>
            </a:extLst>
          </p:cNvPr>
          <p:cNvPicPr>
            <a:picLocks noChangeAspect="1"/>
          </p:cNvPicPr>
          <p:nvPr/>
        </p:nvPicPr>
        <p:blipFill>
          <a:blip r:embed="rId3"/>
          <a:stretch>
            <a:fillRect/>
          </a:stretch>
        </p:blipFill>
        <p:spPr>
          <a:xfrm>
            <a:off x="1028700" y="3429000"/>
            <a:ext cx="9745589" cy="3150651"/>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85900"/>
            <a:ext cx="5137097" cy="483345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b="1"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000" dirty="0">
                <a:solidFill>
                  <a:schemeClr val="accent3">
                    <a:lumMod val="25000"/>
                  </a:schemeClr>
                </a:solidFill>
                <a:latin typeface="Abadi" panose="020B0604020104020204" pitchFamily="34" charset="0"/>
              </a:rPr>
              <a:t>Data </a:t>
            </a:r>
            <a:r>
              <a:rPr lang="en-US" sz="2000" dirty="0" err="1">
                <a:solidFill>
                  <a:schemeClr val="accent3">
                    <a:lumMod val="25000"/>
                  </a:schemeClr>
                </a:solidFill>
                <a:latin typeface="Abadi" panose="020B0604020104020204" pitchFamily="34" charset="0"/>
              </a:rPr>
              <a:t>colletion</a:t>
            </a:r>
            <a:r>
              <a:rPr lang="en-US" sz="2000" dirty="0">
                <a:solidFill>
                  <a:schemeClr val="accent3">
                    <a:lumMod val="25000"/>
                  </a:schemeClr>
                </a:solidFill>
                <a:latin typeface="Abadi" panose="020B0604020104020204" pitchFamily="34" charset="0"/>
              </a:rPr>
              <a:t> with API</a:t>
            </a:r>
          </a:p>
          <a:p>
            <a:pPr>
              <a:lnSpc>
                <a:spcPct val="100000"/>
              </a:lnSpc>
              <a:spcBef>
                <a:spcPts val="1400"/>
              </a:spcBef>
            </a:pPr>
            <a:r>
              <a:rPr lang="en-US" sz="2000" dirty="0">
                <a:solidFill>
                  <a:schemeClr val="accent3">
                    <a:lumMod val="25000"/>
                  </a:schemeClr>
                </a:solidFill>
                <a:latin typeface="Abadi" panose="020B0604020104020204" pitchFamily="34" charset="0"/>
              </a:rPr>
              <a:t>Web Scrapping;</a:t>
            </a:r>
          </a:p>
          <a:p>
            <a:pPr>
              <a:lnSpc>
                <a:spcPct val="100000"/>
              </a:lnSpc>
              <a:spcBef>
                <a:spcPts val="1400"/>
              </a:spcBef>
            </a:pPr>
            <a:r>
              <a:rPr lang="en-US" sz="2000" dirty="0" err="1">
                <a:solidFill>
                  <a:schemeClr val="accent3">
                    <a:lumMod val="25000"/>
                  </a:schemeClr>
                </a:solidFill>
                <a:latin typeface="Abadi" panose="020B0604020104020204" pitchFamily="34" charset="0"/>
              </a:rPr>
              <a:t>SQl</a:t>
            </a:r>
            <a:r>
              <a:rPr lang="en-US" sz="2000" dirty="0">
                <a:solidFill>
                  <a:schemeClr val="accent3">
                    <a:lumMod val="25000"/>
                  </a:schemeClr>
                </a:solidFill>
                <a:latin typeface="Abadi" panose="020B0604020104020204" pitchFamily="34" charset="0"/>
              </a:rPr>
              <a:t>;</a:t>
            </a:r>
          </a:p>
          <a:p>
            <a:pPr>
              <a:lnSpc>
                <a:spcPct val="100000"/>
              </a:lnSpc>
              <a:spcBef>
                <a:spcPts val="1400"/>
              </a:spcBef>
            </a:pPr>
            <a:r>
              <a:rPr lang="en-US" sz="2000" dirty="0">
                <a:solidFill>
                  <a:schemeClr val="accent3">
                    <a:lumMod val="25000"/>
                  </a:schemeClr>
                </a:solidFill>
                <a:latin typeface="Abadi" panose="020B0604020104020204" pitchFamily="34" charset="0"/>
              </a:rPr>
              <a:t>Machine Learning;</a:t>
            </a:r>
          </a:p>
          <a:p>
            <a:pPr>
              <a:lnSpc>
                <a:spcPct val="100000"/>
              </a:lnSpc>
              <a:spcBef>
                <a:spcPts val="1400"/>
              </a:spcBef>
            </a:pPr>
            <a:r>
              <a:rPr lang="en-US" sz="2000" dirty="0">
                <a:solidFill>
                  <a:schemeClr val="accent3">
                    <a:lumMod val="25000"/>
                  </a:schemeClr>
                </a:solidFill>
                <a:latin typeface="Abadi" panose="020B0604020104020204" pitchFamily="34" charset="0"/>
              </a:rPr>
              <a:t>Data Visualization;</a:t>
            </a:r>
          </a:p>
          <a:p>
            <a:pPr>
              <a:lnSpc>
                <a:spcPct val="100000"/>
              </a:lnSpc>
              <a:spcBef>
                <a:spcPts val="1400"/>
              </a:spcBef>
            </a:pPr>
            <a:r>
              <a:rPr lang="en-US" sz="2000" dirty="0">
                <a:solidFill>
                  <a:schemeClr val="accent3">
                    <a:lumMod val="25000"/>
                  </a:schemeClr>
                </a:solidFill>
                <a:latin typeface="Abadi" panose="020B0604020104020204" pitchFamily="34" charset="0"/>
              </a:rPr>
              <a:t>Folium</a:t>
            </a:r>
          </a:p>
          <a:p>
            <a:pPr>
              <a:lnSpc>
                <a:spcPct val="100000"/>
              </a:lnSpc>
              <a:spcBef>
                <a:spcPts val="1400"/>
              </a:spcBef>
            </a:pPr>
            <a:r>
              <a:rPr lang="en-US" sz="2000" b="1" dirty="0">
                <a:solidFill>
                  <a:schemeClr val="accent3">
                    <a:lumMod val="25000"/>
                  </a:schemeClr>
                </a:solidFill>
                <a:latin typeface="Abadi" panose="020B0604020104020204" pitchFamily="34" charset="0"/>
              </a:rPr>
              <a:t>Summary of all results</a:t>
            </a:r>
          </a:p>
          <a:p>
            <a:pPr>
              <a:lnSpc>
                <a:spcPct val="100000"/>
              </a:lnSpc>
              <a:spcBef>
                <a:spcPts val="1400"/>
              </a:spcBef>
            </a:pPr>
            <a:r>
              <a:rPr lang="en-US" sz="2000" dirty="0">
                <a:solidFill>
                  <a:schemeClr val="accent3">
                    <a:lumMod val="25000"/>
                  </a:schemeClr>
                </a:solidFill>
                <a:latin typeface="Abadi" panose="020B0604020104020204" pitchFamily="34" charset="0"/>
              </a:rPr>
              <a:t>Data analysis result</a:t>
            </a:r>
          </a:p>
          <a:p>
            <a:pPr>
              <a:lnSpc>
                <a:spcPct val="100000"/>
              </a:lnSpc>
              <a:spcBef>
                <a:spcPts val="1400"/>
              </a:spcBef>
            </a:pPr>
            <a:r>
              <a:rPr lang="en-US" sz="2000" dirty="0">
                <a:solidFill>
                  <a:schemeClr val="accent3">
                    <a:lumMod val="25000"/>
                  </a:schemeClr>
                </a:solidFill>
                <a:latin typeface="Abadi" panose="020B0604020104020204" pitchFamily="34" charset="0"/>
              </a:rPr>
              <a:t>Predictive analysis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Imagem 5" descr="Interface gráfica do usuário, Texto, Aplicativo, Email&#10;&#10;Descrição gerada automaticamente">
            <a:extLst>
              <a:ext uri="{FF2B5EF4-FFF2-40B4-BE49-F238E27FC236}">
                <a16:creationId xmlns:a16="http://schemas.microsoft.com/office/drawing/2014/main" id="{C2127288-27D6-4F01-7840-C13414BABE8C}"/>
              </a:ext>
            </a:extLst>
          </p:cNvPr>
          <p:cNvPicPr>
            <a:picLocks noChangeAspect="1"/>
          </p:cNvPicPr>
          <p:nvPr/>
        </p:nvPicPr>
        <p:blipFill>
          <a:blip r:embed="rId3"/>
          <a:stretch>
            <a:fillRect/>
          </a:stretch>
        </p:blipFill>
        <p:spPr>
          <a:xfrm>
            <a:off x="1023179" y="2853748"/>
            <a:ext cx="9239250" cy="317182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10687962"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Imagem 1">
            <a:extLst>
              <a:ext uri="{FF2B5EF4-FFF2-40B4-BE49-F238E27FC236}">
                <a16:creationId xmlns:a16="http://schemas.microsoft.com/office/drawing/2014/main" id="{590C677D-B672-A80B-A678-43D4A62DE3FC}"/>
              </a:ext>
            </a:extLst>
          </p:cNvPr>
          <p:cNvPicPr>
            <a:picLocks noChangeAspect="1"/>
          </p:cNvPicPr>
          <p:nvPr/>
        </p:nvPicPr>
        <p:blipFill>
          <a:blip r:embed="rId3"/>
          <a:stretch>
            <a:fillRect/>
          </a:stretch>
        </p:blipFill>
        <p:spPr>
          <a:xfrm>
            <a:off x="734028" y="3055617"/>
            <a:ext cx="11162743" cy="3322608"/>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Imagem 2">
            <a:extLst>
              <a:ext uri="{FF2B5EF4-FFF2-40B4-BE49-F238E27FC236}">
                <a16:creationId xmlns:a16="http://schemas.microsoft.com/office/drawing/2014/main" id="{29F416B7-47D1-6288-6469-C43A1682DE33}"/>
              </a:ext>
            </a:extLst>
          </p:cNvPr>
          <p:cNvPicPr>
            <a:picLocks noChangeAspect="1"/>
          </p:cNvPicPr>
          <p:nvPr/>
        </p:nvPicPr>
        <p:blipFill>
          <a:blip r:embed="rId3"/>
          <a:stretch>
            <a:fillRect/>
          </a:stretch>
        </p:blipFill>
        <p:spPr>
          <a:xfrm>
            <a:off x="1944029" y="2914877"/>
            <a:ext cx="5972606" cy="3373416"/>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2"/>
            <a:ext cx="10079417" cy="37979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b="1" dirty="0">
                <a:solidFill>
                  <a:schemeClr val="accent3">
                    <a:lumMod val="25000"/>
                  </a:schemeClr>
                </a:solidFill>
                <a:latin typeface="Abadi" panose="020B0604020104020204" pitchFamily="34" charset="0"/>
              </a:rPr>
              <a:t>Problems you want to find answers</a:t>
            </a:r>
          </a:p>
          <a:p>
            <a:pPr>
              <a:spcBef>
                <a:spcPts val="1400"/>
              </a:spcBef>
            </a:pPr>
            <a:r>
              <a:rPr lang="en-US" sz="2200" dirty="0">
                <a:solidFill>
                  <a:schemeClr val="accent3">
                    <a:lumMod val="25000"/>
                  </a:schemeClr>
                </a:solidFill>
                <a:latin typeface="Abadi" panose="020B0604020104020204" pitchFamily="34" charset="0"/>
              </a:rPr>
              <a:t>How many rockets were successful at launch?</a:t>
            </a:r>
          </a:p>
          <a:p>
            <a:pPr>
              <a:spcBef>
                <a:spcPts val="1400"/>
              </a:spcBef>
            </a:pPr>
            <a:r>
              <a:rPr lang="en-US" sz="2200" dirty="0">
                <a:solidFill>
                  <a:schemeClr val="accent3">
                    <a:lumMod val="25000"/>
                  </a:schemeClr>
                </a:solidFill>
                <a:latin typeface="Abadi" panose="020B0604020104020204" pitchFamily="34" charset="0"/>
              </a:rPr>
              <a:t>What factors influence the launch of rockets?</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 using web scrapping with data from </a:t>
            </a:r>
            <a:r>
              <a:rPr lang="en-US" sz="7600" dirty="0" err="1">
                <a:solidFill>
                  <a:schemeClr val="bg2">
                    <a:lumMod val="50000"/>
                  </a:schemeClr>
                </a:solidFill>
                <a:latin typeface="Abadi"/>
              </a:rPr>
              <a:t>wikipédia</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a:lnSpc>
                <a:spcPct val="100000"/>
              </a:lnSpc>
              <a:spcBef>
                <a:spcPts val="1400"/>
              </a:spcBef>
            </a:pPr>
            <a:r>
              <a:rPr lang="en-US" sz="2200" dirty="0">
                <a:solidFill>
                  <a:schemeClr val="accent3">
                    <a:lumMod val="25000"/>
                  </a:schemeClr>
                </a:solidFill>
                <a:latin typeface="Abadi" panose="020B0604020104020204" pitchFamily="34" charset="0"/>
              </a:rPr>
              <a:t>data was collected via web scrapping, cleaning the data, the </a:t>
            </a:r>
            <a:r>
              <a:rPr lang="en-US" sz="2200" dirty="0" err="1">
                <a:solidFill>
                  <a:schemeClr val="accent3">
                    <a:lumMod val="25000"/>
                  </a:schemeClr>
                </a:solidFill>
                <a:latin typeface="Abadi" panose="020B0604020104020204" pitchFamily="34" charset="0"/>
              </a:rPr>
              <a:t>Beautifull</a:t>
            </a:r>
            <a:r>
              <a:rPr lang="en-US" sz="2200" dirty="0">
                <a:solidFill>
                  <a:schemeClr val="accent3">
                    <a:lumMod val="25000"/>
                  </a:schemeClr>
                </a:solidFill>
                <a:latin typeface="Abadi" panose="020B0604020104020204" pitchFamily="34" charset="0"/>
              </a:rPr>
              <a:t> Soup library was used to read the data, in which from the cleaning and organization of the data it was possible to convert the data from HTML to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and then carry out the appropriate analyses.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519125"/>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https://github.com/jeferson3587/coursera/blob/2bf50629ff63c2749c5bbd697330234d025a2675/jupyter-labs-spacex-data-collection-api.ipynb</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Imagem 6" descr="Interface gráfica do usuário, Aplicativo, Teams&#10;&#10;Descrição gerada automaticamente">
            <a:extLst>
              <a:ext uri="{FF2B5EF4-FFF2-40B4-BE49-F238E27FC236}">
                <a16:creationId xmlns:a16="http://schemas.microsoft.com/office/drawing/2014/main" id="{1B99D564-26F9-AD2F-D8B3-96EA23B29572}"/>
              </a:ext>
            </a:extLst>
          </p:cNvPr>
          <p:cNvPicPr>
            <a:picLocks noChangeAspect="1"/>
          </p:cNvPicPr>
          <p:nvPr/>
        </p:nvPicPr>
        <p:blipFill>
          <a:blip r:embed="rId3"/>
          <a:stretch>
            <a:fillRect/>
          </a:stretch>
        </p:blipFill>
        <p:spPr>
          <a:xfrm>
            <a:off x="5405271" y="1511639"/>
            <a:ext cx="6661544" cy="5085104"/>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154968" y="1645330"/>
            <a:ext cx="3932238" cy="4781881"/>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purpose</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https://github.com/jeferson3587/coursera/blob/2bf50629ff63c2749c5bbd697330234d025a2675/jupyter_labs_webscraping.ipynb</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Imagem 6" descr="Interface gráfica do usuário, Texto, Aplicativo&#10;&#10;Descrição gerada automaticamente">
            <a:extLst>
              <a:ext uri="{FF2B5EF4-FFF2-40B4-BE49-F238E27FC236}">
                <a16:creationId xmlns:a16="http://schemas.microsoft.com/office/drawing/2014/main" id="{FE376F96-2309-B2A9-1BC5-A8D766E0876D}"/>
              </a:ext>
            </a:extLst>
          </p:cNvPr>
          <p:cNvPicPr>
            <a:picLocks noChangeAspect="1"/>
          </p:cNvPicPr>
          <p:nvPr/>
        </p:nvPicPr>
        <p:blipFill>
          <a:blip r:embed="rId3"/>
          <a:stretch>
            <a:fillRect/>
          </a:stretch>
        </p:blipFill>
        <p:spPr>
          <a:xfrm>
            <a:off x="4474029" y="1224744"/>
            <a:ext cx="7717971" cy="5416742"/>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85E62A2CA42D63438724EB7BB7F3E1E1" ma:contentTypeVersion="4" ma:contentTypeDescription="Crie um novo documento." ma:contentTypeScope="" ma:versionID="e460a580e0de0765c5518687ef58ed3b">
  <xsd:schema xmlns:xsd="http://www.w3.org/2001/XMLSchema" xmlns:xs="http://www.w3.org/2001/XMLSchema" xmlns:p="http://schemas.microsoft.com/office/2006/metadata/properties" xmlns:ns3="0cf2e318-442a-453d-8b54-fc6f99bfe989" targetNamespace="http://schemas.microsoft.com/office/2006/metadata/properties" ma:root="true" ma:fieldsID="8f2051d640908247d1be20ebbeff451b" ns3:_="">
    <xsd:import namespace="0cf2e318-442a-453d-8b54-fc6f99bfe989"/>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cf2e318-442a-453d-8b54-fc6f99bfe9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ABB64A6-6C57-4452-9629-EF54A3E35FE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cf2e318-442a-453d-8b54-fc6f99bfe98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4DA07C5-A406-4A0D-B3E6-3856C94AC7F3}">
  <ds:schemaRefs>
    <ds:schemaRef ds:uri="http://schemas.microsoft.com/office/2006/documentManagement/types"/>
    <ds:schemaRef ds:uri="http://purl.org/dc/dcmitype/"/>
    <ds:schemaRef ds:uri="http://purl.org/dc/elements/1.1/"/>
    <ds:schemaRef ds:uri="http://www.w3.org/XML/1998/namespace"/>
    <ds:schemaRef ds:uri="http://purl.org/dc/terms/"/>
    <ds:schemaRef ds:uri="0cf2e318-442a-453d-8b54-fc6f99bfe989"/>
    <ds:schemaRef ds:uri="http://schemas.microsoft.com/office/2006/metadata/properties"/>
    <ds:schemaRef ds:uri="http://schemas.openxmlformats.org/package/2006/metadata/core-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151</TotalTime>
  <Words>1304</Words>
  <Application>Microsoft Office PowerPoint</Application>
  <PresentationFormat>Widescreen</PresentationFormat>
  <Paragraphs>189</Paragraphs>
  <Slides>39</Slides>
  <Notes>3</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39</vt:i4>
      </vt:variant>
    </vt:vector>
  </HeadingPairs>
  <TitlesOfParts>
    <vt:vector size="46" baseType="lpstr">
      <vt:lpstr>Abadi</vt:lpstr>
      <vt:lpstr>Arial</vt:lpstr>
      <vt:lpstr>Calibri</vt:lpstr>
      <vt:lpstr>Calibri Light</vt:lpstr>
      <vt:lpstr>IBM Plex Mono SemiBold</vt:lpstr>
      <vt:lpstr>IBM Plex Mono Text</vt:lpstr>
      <vt:lpstr>Custom Design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Jeferson Henrique Verissimo Leite</cp:lastModifiedBy>
  <cp:revision>200</cp:revision>
  <dcterms:created xsi:type="dcterms:W3CDTF">2021-04-29T18:58:34Z</dcterms:created>
  <dcterms:modified xsi:type="dcterms:W3CDTF">2022-07-12T17:34:37Z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0x01010085E62A2CA42D63438724EB7BB7F3E1E1</vt:lpwstr>
  </property>
</Properties>
</file>